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8" r:id="rId3"/>
    <p:sldId id="259" r:id="rId4"/>
    <p:sldId id="260" r:id="rId5"/>
    <p:sldId id="261" r:id="rId6"/>
    <p:sldId id="262"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rd, Sadie" initials="VSP3" lastIdx="5" clrIdx="0">
    <p:extLst>
      <p:ext uri="{19B8F6BF-5375-455C-9EA6-DF929625EA0E}">
        <p15:presenceInfo xmlns:p15="http://schemas.microsoft.com/office/powerpoint/2012/main" userId="Ward, Sadie" providerId="None"/>
      </p:ext>
    </p:extLst>
  </p:cmAuthor>
  <p:cmAuthor id="2" name="Rogers, Kimberly B. (CDC/OID/NCEZID)" initials="RKB(" lastIdx="2" clrIdx="1">
    <p:extLst>
      <p:ext uri="{19B8F6BF-5375-455C-9EA6-DF929625EA0E}">
        <p15:presenceInfo xmlns:p15="http://schemas.microsoft.com/office/powerpoint/2012/main" userId="S-1-5-21-1207783550-2075000910-922709458-228301" providerId="AD"/>
      </p:ext>
    </p:extLst>
  </p:cmAuthor>
  <p:cmAuthor id="3" name="Cohen, Nicole (Nicky) (CDC/OID/NCEZID)" initials="NC" lastIdx="9" clrIdx="2">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74270" autoAdjust="0"/>
  </p:normalViewPr>
  <p:slideViewPr>
    <p:cSldViewPr snapToGrid="0">
      <p:cViewPr varScale="1">
        <p:scale>
          <a:sx n="82" d="100"/>
          <a:sy n="82" d="100"/>
        </p:scale>
        <p:origin x="18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4/3/2019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We wanted to quickly share how you, as the [POE health agency] representative at your POE, know how much PPE to stock considering your staff size and some other considerations. </a:t>
            </a:r>
          </a:p>
          <a:p>
            <a:endParaRPr lang="en-US" i="0" baseline="0" dirty="0" smtClean="0"/>
          </a:p>
          <a:p>
            <a:endParaRPr lang="en-US" i="0"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So that leads us to just two objectives—how do I know how much PPE to stock and store at my POE, and how can I develop a program where I can check the status of PPE at my POE?</a:t>
            </a:r>
          </a:p>
          <a:p>
            <a:endParaRPr lang="en-US" i="0" baseline="0" dirty="0" smtClean="0"/>
          </a:p>
          <a:p>
            <a:r>
              <a:rPr lang="en-US" i="0" baseline="0" dirty="0" smtClean="0"/>
              <a:t>I do want to share two considerations for objective one. </a:t>
            </a:r>
          </a:p>
          <a:p>
            <a:endParaRPr lang="en-US" i="0" baseline="0" dirty="0" smtClean="0"/>
          </a:p>
          <a:p>
            <a:pPr marL="228600" indent="-228600">
              <a:buAutoNum type="arabicParenR"/>
            </a:pPr>
            <a:r>
              <a:rPr lang="en-US" i="0" baseline="0" dirty="0" smtClean="0"/>
              <a:t>We will teach you today how much PPE you might need, but this does not guarantee you will receive that PPE at your POE. As you know, the availability of some PPE is limited, and funding may be an issue. Still, it is important to know how much PPE is advised to be at your POE, and when you may be asked for it, to share those numbers.</a:t>
            </a:r>
          </a:p>
          <a:p>
            <a:pPr marL="228600" indent="-228600">
              <a:buAutoNum type="arabicParenR"/>
            </a:pPr>
            <a:endParaRPr lang="en-US" i="0" baseline="0" dirty="0" smtClean="0"/>
          </a:p>
          <a:p>
            <a:pPr marL="228600" indent="-228600">
              <a:buAutoNum type="arabicParenR"/>
            </a:pPr>
            <a:r>
              <a:rPr lang="en-US" i="0" baseline="0" dirty="0" smtClean="0"/>
              <a:t>The information we share today is for routine times only. During outbreaks or periods where you may be conducting enhanced screening activities, you will need more PPE. In such emergencies, extra PPE is sometimes given to a POE. So today, we will only be addressing what you need during routine operations.</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we’ll</a:t>
            </a:r>
            <a:r>
              <a:rPr lang="en-US" baseline="0" dirty="0" smtClean="0"/>
              <a:t> do this in a few steps. The first step is to take an inventory of your staff who many need PPE.</a:t>
            </a:r>
          </a:p>
          <a:p>
            <a:endParaRPr lang="en-US" baseline="0" dirty="0" smtClean="0"/>
          </a:p>
          <a:p>
            <a:r>
              <a:rPr lang="en-US" baseline="0" dirty="0" smtClean="0"/>
              <a:t>This includes more than just you as in [POE health agency], although you as the agency responsible for risk assessments of ill passengers, have the most infection control risks and thus need the most PPE. However, who else might need even basic PPE, like gloves? Raise your hand if you have some suggestions. </a:t>
            </a:r>
            <a:r>
              <a:rPr lang="en-US" i="1" baseline="0" dirty="0" smtClean="0"/>
              <a:t>Wait for responses.</a:t>
            </a:r>
          </a:p>
          <a:p>
            <a:endParaRPr lang="en-US" i="1" baseline="0" dirty="0" smtClean="0"/>
          </a:p>
          <a:p>
            <a:r>
              <a:rPr lang="en-US" i="1" baseline="0" dirty="0" smtClean="0"/>
              <a:t>Respond to participants’ suggestions. Correct responses include cleaning agencies, immigration (because they interact with each arriving international passenger and at minimum touch their passport), etc.</a:t>
            </a:r>
          </a:p>
          <a:p>
            <a:endParaRPr lang="en-US" i="1" baseline="0" dirty="0" smtClean="0"/>
          </a:p>
          <a:p>
            <a:r>
              <a:rPr lang="en-US" i="0" baseline="0" dirty="0" smtClean="0"/>
              <a:t>Ideally, each of these agencies need at least access to gloves.  Do keep in mind that people’s hand sizes are different, so having a variety of glove types if key. You may even consider asking the [POE health agency] staff, at minimum, at your POE for their glove sizes. If they do not know, you can test it via trying on some gloves. A glove fits you if it is securely on your hand with minimum extra room, as this opens up infection control risks.</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614176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continue</a:t>
            </a:r>
            <a:r>
              <a:rPr lang="en-US" baseline="0" dirty="0" smtClean="0"/>
              <a:t> knowing how much PPE to stock at your POE, you need to look a little further and take an inventory of your POE. </a:t>
            </a:r>
          </a:p>
          <a:p>
            <a:endParaRPr lang="en-US" baseline="0" dirty="0" smtClean="0"/>
          </a:p>
          <a:p>
            <a:r>
              <a:rPr lang="en-US" baseline="0" dirty="0" smtClean="0"/>
              <a:t>How long are you open each day? How many shifts do you have? How many people pass through your POE? You don’t need an exact number here, but an international airport will likely need more PPE than a small ground crossing.</a:t>
            </a:r>
          </a:p>
          <a:p>
            <a:endParaRPr lang="en-US" baseline="0" dirty="0" smtClean="0"/>
          </a:p>
          <a:p>
            <a:r>
              <a:rPr lang="en-US" baseline="0" dirty="0" smtClean="0"/>
              <a:t>What is useful to consider is your average number of responses, as this can be a good indicator of how much PPE you need. So think about your POE, and ask yourself how many times [POE health agency] has responded—even if the person did not end up having an infectious disease. Because when we assess, we do not always know. So we must prepare for it being infectious.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3284931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turn to some numbers. Please also turn to your “stocking PPE job aid” for more on this. </a:t>
            </a:r>
          </a:p>
          <a:p>
            <a:endParaRPr lang="en-US" baseline="0" dirty="0" smtClean="0"/>
          </a:p>
          <a:p>
            <a:r>
              <a:rPr lang="en-US" baseline="0" dirty="0" smtClean="0"/>
              <a:t>Only think about [POE health agency] at your POE for now. Let’s imagine that POE sees 2 referrals a day. Remember that even if the person didn’t up being infectious, you don’t know that going in, so you must wear PPE. Let’s also assume that that person is being seen or at least comes in contact with 2 [POE health agency] staff, so we need to double our PPE numbers.</a:t>
            </a:r>
          </a:p>
          <a:p>
            <a:endParaRPr lang="en-US" baseline="0" dirty="0" smtClean="0"/>
          </a:p>
          <a:p>
            <a:r>
              <a:rPr lang="en-US" baseline="0" dirty="0" smtClean="0"/>
              <a:t>If 2 [POE health agency] staff conduct 2 ill person responses per day, that means 8 gloves are used. Remember each person needs 2 gloves, because we have two hands, and so 2 responses for one person would be 4 gloves. Double that for two people, and we get to 8.</a:t>
            </a:r>
          </a:p>
          <a:p>
            <a:endParaRPr lang="en-US" baseline="0" dirty="0" smtClean="0"/>
          </a:p>
          <a:p>
            <a:r>
              <a:rPr lang="en-US" baseline="0" dirty="0" smtClean="0"/>
              <a:t>We are recommended to keep a 6 week stockpile. 6 weeks is 42 days. So think about using 8 gloves a day but multiply that by 42. That gives us 336 pairs of gloves.</a:t>
            </a:r>
          </a:p>
          <a:p>
            <a:endParaRPr lang="en-US" baseline="0" dirty="0" smtClean="0"/>
          </a:p>
          <a:p>
            <a:r>
              <a:rPr lang="en-US" baseline="0" dirty="0" smtClean="0"/>
              <a:t>But we are not done yet! Normally 100 pairs of gloves come in one box. So divide our 336 by 100 and we get about 3.4, so we have to go with 4 boxes of gloves. This POE needs 4 boxes of gloves to get them through 6 weeks of work.</a:t>
            </a:r>
          </a:p>
          <a:p>
            <a:endParaRPr lang="en-US" baseline="0" dirty="0" smtClean="0"/>
          </a:p>
          <a:p>
            <a:r>
              <a:rPr lang="en-US" baseline="0" dirty="0" smtClean="0"/>
              <a:t>Now, those 4 boxes may have to come in different sizes depending on the needs of that POE. Remember we mentioned earlier for you to know the glove sizes of your staff.</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779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Lastly, you want</a:t>
            </a:r>
            <a:r>
              <a:rPr lang="en-US" baseline="0" dirty="0" smtClean="0"/>
              <a:t> to keep track of your PPE—always know how much you have. We recommend doing a quick inventory of your PPE every 2 weeks or so to maintain awareness. When you learn that your stockpile has fallen below 50%, or half of your 6-week stockpile numbers, alert staff to reorder.</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854845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(Only if time allows) -- optional</a:t>
            </a:r>
          </a:p>
          <a:p>
            <a:endParaRPr lang="en-US" dirty="0" smtClean="0"/>
          </a:p>
          <a:p>
            <a:r>
              <a:rPr lang="en-US" dirty="0" smtClean="0"/>
              <a:t>Now</a:t>
            </a:r>
            <a:r>
              <a:rPr lang="en-US" baseline="0" dirty="0" smtClean="0"/>
              <a:t> let’s practice this activity. Again review your job aid.</a:t>
            </a:r>
          </a:p>
          <a:p>
            <a:endParaRPr lang="en-US" baseline="0" dirty="0" smtClean="0"/>
          </a:p>
          <a:p>
            <a:r>
              <a:rPr lang="en-US" baseline="0" dirty="0" smtClean="0"/>
              <a:t>Now think about your POE in particular. Think about how many daily responses – or even calls to respond—you have. Remember that a call to respond doesn’t always mean that the patient is infectious, but you still must be prepared to wear PPE.</a:t>
            </a:r>
          </a:p>
          <a:p>
            <a:endParaRPr lang="en-US" baseline="0" dirty="0" smtClean="0"/>
          </a:p>
          <a:p>
            <a:r>
              <a:rPr lang="en-US" baseline="0" dirty="0" smtClean="0"/>
              <a:t>Does one person respond each time, or do multiple [POE health agency] staff respond? This determines how much PPE you  need.</a:t>
            </a:r>
          </a:p>
          <a:p>
            <a:endParaRPr lang="en-US" baseline="0" dirty="0" smtClean="0"/>
          </a:p>
          <a:p>
            <a:r>
              <a:rPr lang="en-US" baseline="0" dirty="0" smtClean="0"/>
              <a:t>We want each individual person here to conduct this activity for their own POE, but feel free to discuss your responses within your groups. We’ll give each of you 10 minutes to do this, but we’ll have our facilitators walk around to help you. Feel free to ask your group makes for their help as well. </a:t>
            </a:r>
          </a:p>
          <a:p>
            <a:endParaRPr lang="en-US" baseline="0" dirty="0" smtClean="0"/>
          </a:p>
          <a:p>
            <a:r>
              <a:rPr lang="en-US" i="1" baseline="0" dirty="0" smtClean="0"/>
              <a:t>Set timer for 10 minutes. Walk around to each group to ensure they are calculating correctly. Make sure to remind them of how many staff respond per traveler.</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1270681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4/3/2019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4/3/2019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4/3/2019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4/3/2019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4/3/2019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4/3/2019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4/3/2019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4/3/2019</a:t>
            </a:fld>
            <a:endParaRPr lang="en-US" dirty="0"/>
          </a:p>
        </p:txBody>
      </p:sp>
      <p:sp>
        <p:nvSpPr>
          <p:cNvPr id="4" name="Footer Placeholder 3"/>
          <p:cNvSpPr>
            <a:spLocks noGrp="1"/>
          </p:cNvSpPr>
          <p:nvPr>
            <p:ph type="ftr" sz="quarter" idx="11"/>
          </p:nvPr>
        </p:nvSpPr>
        <p:spPr/>
        <p:txBody>
          <a:bodyPr/>
          <a:lstStyle/>
          <a:p>
            <a:r>
              <a:rPr lang="en-US" dirty="0"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4/3/2019</a:t>
            </a:fld>
            <a:endParaRPr lang="en-US" dirty="0"/>
          </a:p>
        </p:txBody>
      </p:sp>
      <p:sp>
        <p:nvSpPr>
          <p:cNvPr id="3" name="Footer Placeholder 2"/>
          <p:cNvSpPr>
            <a:spLocks noGrp="1"/>
          </p:cNvSpPr>
          <p:nvPr>
            <p:ph type="ftr" sz="quarter" idx="11"/>
          </p:nvPr>
        </p:nvSpPr>
        <p:spPr/>
        <p:txBody>
          <a:bodyPr/>
          <a:lstStyle/>
          <a:p>
            <a:r>
              <a:rPr lang="en-US" dirty="0"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4/3/2019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4/3/2019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4/3/2019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en-US" b="1" dirty="0" smtClean="0"/>
              <a:t>Personal Protective Equipment (PPE) at POE: Stocking PPE</a:t>
            </a:r>
            <a:endParaRPr lang="en-US" b="1" dirty="0"/>
          </a:p>
        </p:txBody>
      </p:sp>
      <p:sp>
        <p:nvSpPr>
          <p:cNvPr id="3" name="Subtitle 2"/>
          <p:cNvSpPr>
            <a:spLocks noGrp="1"/>
          </p:cNvSpPr>
          <p:nvPr>
            <p:ph type="subTitle" idx="1"/>
          </p:nvPr>
        </p:nvSpPr>
        <p:spPr>
          <a:xfrm>
            <a:off x="1154955" y="4777379"/>
            <a:ext cx="8825658" cy="1612131"/>
          </a:xfrm>
        </p:spPr>
        <p:txBody>
          <a:bodyPr/>
          <a:lstStyle/>
          <a:p>
            <a:r>
              <a:rPr lang="en-US" dirty="0" smtClean="0"/>
              <a:t>Master training program</a:t>
            </a:r>
            <a:endParaRPr lang="en-US" dirty="0"/>
          </a:p>
          <a:p>
            <a:r>
              <a:rPr lang="en-US" dirty="0"/>
              <a:t>[</a:t>
            </a:r>
            <a:r>
              <a:rPr lang="en-US" dirty="0">
                <a:solidFill>
                  <a:srgbClr val="FF0000"/>
                </a:solidFill>
              </a:rPr>
              <a:t>Date</a:t>
            </a:r>
            <a:r>
              <a:rPr lang="en-US" dirty="0"/>
              <a:t>]</a:t>
            </a:r>
          </a:p>
          <a:p>
            <a:r>
              <a:rPr lang="en-US" dirty="0" smtClean="0"/>
              <a:t> </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5182893" y="2597148"/>
            <a:ext cx="6007846" cy="3711575"/>
          </a:xfrm>
        </p:spPr>
        <p:txBody>
          <a:bodyPr>
            <a:normAutofit/>
          </a:bodyPr>
          <a:lstStyle/>
          <a:p>
            <a:r>
              <a:rPr lang="en-US" sz="2400" dirty="0" smtClean="0"/>
              <a:t>Determine the appropriate levels of PPE to stock and store at a POE during routine times</a:t>
            </a:r>
          </a:p>
          <a:p>
            <a:r>
              <a:rPr lang="en-US" sz="2400" dirty="0" smtClean="0"/>
              <a:t>Learn the steps of developing a program to check the status of PPE at a POE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064" y="2603499"/>
            <a:ext cx="3977011" cy="2839553"/>
          </a:xfrm>
          <a:prstGeom prst="rect">
            <a:avLst/>
          </a:prstGeom>
        </p:spPr>
      </p:pic>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Take an Inventory of your staff</a:t>
            </a:r>
            <a:endParaRPr lang="en-US" dirty="0"/>
          </a:p>
        </p:txBody>
      </p:sp>
      <p:sp>
        <p:nvSpPr>
          <p:cNvPr id="3" name="Content Placeholder 2"/>
          <p:cNvSpPr>
            <a:spLocks noGrp="1"/>
          </p:cNvSpPr>
          <p:nvPr>
            <p:ph idx="1"/>
          </p:nvPr>
        </p:nvSpPr>
        <p:spPr>
          <a:xfrm>
            <a:off x="512017" y="2446337"/>
            <a:ext cx="7446121" cy="3416300"/>
          </a:xfrm>
        </p:spPr>
        <p:txBody>
          <a:bodyPr>
            <a:normAutofit/>
          </a:bodyPr>
          <a:lstStyle/>
          <a:p>
            <a:r>
              <a:rPr lang="en-US" sz="2000" dirty="0" smtClean="0"/>
              <a:t>How many staff at your POE have responsibilities in ill traveler interaction or assessment, or clean-up? </a:t>
            </a:r>
          </a:p>
          <a:p>
            <a:r>
              <a:rPr lang="en-US" sz="2000" dirty="0" smtClean="0"/>
              <a:t>All of these individuals need access to gloves</a:t>
            </a:r>
          </a:p>
          <a:p>
            <a:pPr lvl="1"/>
            <a:r>
              <a:rPr lang="en-US" sz="1800" dirty="0" smtClean="0"/>
              <a:t>Each POE may have different methods of providing gloves to agencies; for this presentation we are focusing on [</a:t>
            </a:r>
            <a:r>
              <a:rPr lang="en-US" sz="1800" dirty="0" smtClean="0">
                <a:solidFill>
                  <a:srgbClr val="FF0000"/>
                </a:solidFill>
              </a:rPr>
              <a:t>POE health agency</a:t>
            </a:r>
            <a:r>
              <a:rPr lang="en-US" sz="1800" dirty="0" smtClean="0"/>
              <a:t>]</a:t>
            </a:r>
          </a:p>
          <a:p>
            <a:r>
              <a:rPr lang="en-US" sz="2000" dirty="0" smtClean="0"/>
              <a:t>Glove size inventory</a:t>
            </a:r>
          </a:p>
          <a:p>
            <a:pPr lvl="1"/>
            <a:r>
              <a:rPr lang="en-US" sz="1800" dirty="0" smtClean="0"/>
              <a:t>Knowing the right fit</a:t>
            </a:r>
          </a:p>
          <a:p>
            <a:endParaRPr lang="en-US" sz="2000" dirty="0" smtClean="0"/>
          </a:p>
          <a:p>
            <a:pPr lvl="1"/>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3925" y="4634684"/>
            <a:ext cx="3347973" cy="171176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19371" y="2225034"/>
            <a:ext cx="2308412" cy="2334718"/>
          </a:xfrm>
          <a:prstGeom prst="rect">
            <a:avLst/>
          </a:prstGeom>
        </p:spPr>
      </p:pic>
      <p:sp>
        <p:nvSpPr>
          <p:cNvPr id="7" name="TextBox 6"/>
          <p:cNvSpPr txBox="1"/>
          <p:nvPr/>
        </p:nvSpPr>
        <p:spPr>
          <a:xfrm>
            <a:off x="7985984" y="6271614"/>
            <a:ext cx="4153628" cy="646331"/>
          </a:xfrm>
          <a:prstGeom prst="rect">
            <a:avLst/>
          </a:prstGeom>
          <a:noFill/>
        </p:spPr>
        <p:txBody>
          <a:bodyPr wrap="square" rtlCol="0">
            <a:spAutoFit/>
          </a:bodyPr>
          <a:lstStyle/>
          <a:p>
            <a:pPr algn="ctr"/>
            <a:r>
              <a:rPr lang="en-US" dirty="0">
                <a:solidFill>
                  <a:srgbClr val="FF0000"/>
                </a:solidFill>
              </a:rPr>
              <a:t>Example </a:t>
            </a:r>
            <a:r>
              <a:rPr lang="en-US" dirty="0" smtClean="0">
                <a:solidFill>
                  <a:srgbClr val="FF0000"/>
                </a:solidFill>
              </a:rPr>
              <a:t>photos; </a:t>
            </a:r>
            <a:r>
              <a:rPr lang="en-US" dirty="0">
                <a:solidFill>
                  <a:srgbClr val="FF0000"/>
                </a:solidFill>
              </a:rPr>
              <a:t>update with country-specific </a:t>
            </a:r>
            <a:r>
              <a:rPr lang="en-US" dirty="0" smtClean="0">
                <a:solidFill>
                  <a:srgbClr val="FF0000"/>
                </a:solidFill>
              </a:rPr>
              <a:t>photos</a:t>
            </a:r>
            <a:endParaRPr lang="en-US" dirty="0">
              <a:solidFill>
                <a:srgbClr val="FF0000"/>
              </a:solidFill>
            </a:endParaRPr>
          </a:p>
        </p:txBody>
      </p:sp>
    </p:spTree>
    <p:extLst>
      <p:ext uri="{BB962C8B-B14F-4D97-AF65-F5344CB8AC3E}">
        <p14:creationId xmlns:p14="http://schemas.microsoft.com/office/powerpoint/2010/main" val="3021308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2: Take an inventory of your POE</a:t>
            </a:r>
            <a:endParaRPr lang="en-US" dirty="0"/>
          </a:p>
        </p:txBody>
      </p:sp>
      <p:sp>
        <p:nvSpPr>
          <p:cNvPr id="3" name="Content Placeholder 2"/>
          <p:cNvSpPr>
            <a:spLocks noGrp="1"/>
          </p:cNvSpPr>
          <p:nvPr>
            <p:ph idx="1"/>
          </p:nvPr>
        </p:nvSpPr>
        <p:spPr>
          <a:xfrm>
            <a:off x="668215" y="2603500"/>
            <a:ext cx="7218485" cy="3416300"/>
          </a:xfrm>
        </p:spPr>
        <p:txBody>
          <a:bodyPr/>
          <a:lstStyle/>
          <a:p>
            <a:r>
              <a:rPr lang="en-US" dirty="0" smtClean="0"/>
              <a:t>What are the hours of operation of your POE?</a:t>
            </a:r>
          </a:p>
          <a:p>
            <a:r>
              <a:rPr lang="en-US" dirty="0" smtClean="0"/>
              <a:t>Do workers have different shifts?</a:t>
            </a:r>
          </a:p>
          <a:p>
            <a:r>
              <a:rPr lang="en-US" dirty="0" smtClean="0"/>
              <a:t>How many people pass through your POE?</a:t>
            </a:r>
          </a:p>
          <a:p>
            <a:r>
              <a:rPr lang="en-US" dirty="0" smtClean="0"/>
              <a:t>In the last month, how many ill </a:t>
            </a:r>
            <a:r>
              <a:rPr lang="en-US" dirty="0" smtClean="0"/>
              <a:t>travelers were assessed at the POE?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953" y="4580765"/>
            <a:ext cx="4491478" cy="166652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7784" y="2319161"/>
            <a:ext cx="3677163" cy="182905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7783" y="4425048"/>
            <a:ext cx="3677163" cy="1822238"/>
          </a:xfrm>
          <a:prstGeom prst="rect">
            <a:avLst/>
          </a:prstGeom>
        </p:spPr>
      </p:pic>
      <p:sp>
        <p:nvSpPr>
          <p:cNvPr id="9" name="TextBox 8"/>
          <p:cNvSpPr txBox="1"/>
          <p:nvPr/>
        </p:nvSpPr>
        <p:spPr>
          <a:xfrm>
            <a:off x="7875554" y="6200952"/>
            <a:ext cx="4081619" cy="646331"/>
          </a:xfrm>
          <a:prstGeom prst="rect">
            <a:avLst/>
          </a:prstGeom>
          <a:noFill/>
        </p:spPr>
        <p:txBody>
          <a:bodyPr wrap="square" rtlCol="0">
            <a:spAutoFit/>
          </a:bodyPr>
          <a:lstStyle/>
          <a:p>
            <a:pPr algn="ctr"/>
            <a:r>
              <a:rPr lang="en-US" dirty="0">
                <a:solidFill>
                  <a:srgbClr val="FF0000"/>
                </a:solidFill>
              </a:rPr>
              <a:t>Example </a:t>
            </a:r>
            <a:r>
              <a:rPr lang="en-US" dirty="0" smtClean="0">
                <a:solidFill>
                  <a:srgbClr val="FF0000"/>
                </a:solidFill>
              </a:rPr>
              <a:t>photos; </a:t>
            </a:r>
            <a:r>
              <a:rPr lang="en-US" dirty="0">
                <a:solidFill>
                  <a:srgbClr val="FF0000"/>
                </a:solidFill>
              </a:rPr>
              <a:t>update with country-specific </a:t>
            </a:r>
            <a:r>
              <a:rPr lang="en-US" dirty="0" smtClean="0">
                <a:solidFill>
                  <a:srgbClr val="FF0000"/>
                </a:solidFill>
              </a:rPr>
              <a:t>photos</a:t>
            </a:r>
            <a:endParaRPr lang="en-US" dirty="0">
              <a:solidFill>
                <a:srgbClr val="FF0000"/>
              </a:solidFill>
            </a:endParaRPr>
          </a:p>
        </p:txBody>
      </p:sp>
    </p:spTree>
    <p:extLst>
      <p:ext uri="{BB962C8B-B14F-4D97-AF65-F5344CB8AC3E}">
        <p14:creationId xmlns:p14="http://schemas.microsoft.com/office/powerpoint/2010/main" val="3596127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139" y="679572"/>
            <a:ext cx="9421066" cy="1026582"/>
          </a:xfrm>
        </p:spPr>
        <p:txBody>
          <a:bodyPr/>
          <a:lstStyle/>
          <a:p>
            <a:r>
              <a:rPr lang="en-US" dirty="0" smtClean="0"/>
              <a:t>Step 3: Calculate how much [</a:t>
            </a:r>
            <a:r>
              <a:rPr lang="en-US" dirty="0" smtClean="0">
                <a:solidFill>
                  <a:srgbClr val="FF0000"/>
                </a:solidFill>
              </a:rPr>
              <a:t>POE health agency</a:t>
            </a:r>
            <a:r>
              <a:rPr lang="en-US" dirty="0" smtClean="0"/>
              <a:t>] routinely needs for 6 weeks</a:t>
            </a:r>
            <a:endParaRPr lang="en-US" dirty="0"/>
          </a:p>
        </p:txBody>
      </p:sp>
      <p:sp>
        <p:nvSpPr>
          <p:cNvPr id="3" name="Content Placeholder 2"/>
          <p:cNvSpPr>
            <a:spLocks noGrp="1"/>
          </p:cNvSpPr>
          <p:nvPr>
            <p:ph idx="1"/>
          </p:nvPr>
        </p:nvSpPr>
        <p:spPr>
          <a:xfrm>
            <a:off x="495300" y="2343150"/>
            <a:ext cx="11353800" cy="3981450"/>
          </a:xfrm>
        </p:spPr>
        <p:txBody>
          <a:bodyPr>
            <a:normAutofit/>
          </a:bodyPr>
          <a:lstStyle/>
          <a:p>
            <a:r>
              <a:rPr lang="en-US" sz="2000" dirty="0" smtClean="0"/>
              <a:t>Let’s put it all together but only think about [</a:t>
            </a:r>
            <a:r>
              <a:rPr lang="en-US" sz="2000" dirty="0" smtClean="0">
                <a:solidFill>
                  <a:srgbClr val="FF0000"/>
                </a:solidFill>
              </a:rPr>
              <a:t>POE health agency</a:t>
            </a:r>
            <a:r>
              <a:rPr lang="en-US" sz="2000" dirty="0" smtClean="0"/>
              <a:t>] at your POE (for now)</a:t>
            </a:r>
          </a:p>
          <a:p>
            <a:r>
              <a:rPr lang="en-US" sz="2000" dirty="0" smtClean="0"/>
              <a:t>Let’s use an example of a POE that sees 2 </a:t>
            </a:r>
            <a:r>
              <a:rPr lang="en-US" sz="2000" dirty="0" smtClean="0"/>
              <a:t>responses (e.g. 2 ill travelers) </a:t>
            </a:r>
            <a:r>
              <a:rPr lang="en-US" sz="2000" dirty="0" smtClean="0"/>
              <a:t>a day</a:t>
            </a:r>
          </a:p>
          <a:p>
            <a:r>
              <a:rPr lang="en-US" sz="2000" dirty="0" smtClean="0"/>
              <a:t>Let’s say that 2 [POE health agency] staff respond together for every ill person encounter</a:t>
            </a:r>
          </a:p>
          <a:p>
            <a:endParaRPr lang="en-US" sz="2000" dirty="0"/>
          </a:p>
          <a:p>
            <a:r>
              <a:rPr lang="en-US" sz="2000" dirty="0" smtClean="0"/>
              <a:t>2 ill person interactions/day x 4 pairs of gloves per interaction = 8 pairs of gloves/day</a:t>
            </a:r>
          </a:p>
          <a:p>
            <a:r>
              <a:rPr lang="en-US" sz="2000" dirty="0" smtClean="0"/>
              <a:t>8 pairs of gloves/day x 42 days  = 336 pairs of </a:t>
            </a:r>
            <a:r>
              <a:rPr lang="en-US" sz="2000" dirty="0" smtClean="0">
                <a:solidFill>
                  <a:schemeClr val="tx1"/>
                </a:solidFill>
              </a:rPr>
              <a:t>gloves for 6 </a:t>
            </a:r>
            <a:r>
              <a:rPr lang="en-US" sz="2000" dirty="0" smtClean="0"/>
              <a:t>weeks</a:t>
            </a:r>
          </a:p>
          <a:p>
            <a:r>
              <a:rPr lang="en-US" sz="2000" dirty="0" smtClean="0"/>
              <a:t>336 pairs of gloves </a:t>
            </a:r>
            <a:r>
              <a:rPr lang="en-US" sz="2000" dirty="0" smtClean="0">
                <a:solidFill>
                  <a:schemeClr val="tx1"/>
                </a:solidFill>
              </a:rPr>
              <a:t>for</a:t>
            </a:r>
            <a:r>
              <a:rPr lang="en-US" sz="2000" dirty="0" smtClean="0"/>
              <a:t> six weeks / 100 pairs of gloves in each box = 3.4 boxes (so 4)</a:t>
            </a:r>
          </a:p>
          <a:p>
            <a:r>
              <a:rPr lang="en-US" sz="2000" b="1" dirty="0" smtClean="0"/>
              <a:t>This POE needs 4 boxes of gloves </a:t>
            </a:r>
            <a:r>
              <a:rPr lang="en-US" sz="2000" b="1" dirty="0" smtClean="0">
                <a:solidFill>
                  <a:schemeClr val="tx1"/>
                </a:solidFill>
              </a:rPr>
              <a:t>for</a:t>
            </a:r>
            <a:r>
              <a:rPr lang="en-US" sz="2000" b="1" dirty="0" smtClean="0">
                <a:solidFill>
                  <a:srgbClr val="FF0000"/>
                </a:solidFill>
              </a:rPr>
              <a:t> </a:t>
            </a:r>
            <a:r>
              <a:rPr lang="en-US" sz="2000" b="1" dirty="0" smtClean="0"/>
              <a:t>six weeks (but may need to order different sizes)</a:t>
            </a:r>
          </a:p>
          <a:p>
            <a:endParaRPr lang="en-US" sz="2000"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90626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4: Keep an inventory of your PPE!</a:t>
            </a:r>
            <a:endParaRPr lang="en-US" dirty="0"/>
          </a:p>
        </p:txBody>
      </p:sp>
      <p:sp>
        <p:nvSpPr>
          <p:cNvPr id="3" name="Content Placeholder 2"/>
          <p:cNvSpPr>
            <a:spLocks noGrp="1"/>
          </p:cNvSpPr>
          <p:nvPr>
            <p:ph idx="1"/>
          </p:nvPr>
        </p:nvSpPr>
        <p:spPr>
          <a:xfrm>
            <a:off x="4675640" y="2603500"/>
            <a:ext cx="6515099" cy="3416300"/>
          </a:xfrm>
        </p:spPr>
        <p:txBody>
          <a:bodyPr/>
          <a:lstStyle/>
          <a:p>
            <a:r>
              <a:rPr lang="en-US" sz="2000" dirty="0" smtClean="0"/>
              <a:t>Keep track of how much PPE your POE has on hand </a:t>
            </a:r>
          </a:p>
          <a:p>
            <a:r>
              <a:rPr lang="en-US" sz="2000" dirty="0" smtClean="0"/>
              <a:t>Conduct inventory every 2 weeks</a:t>
            </a:r>
          </a:p>
          <a:p>
            <a:r>
              <a:rPr lang="en-US" sz="2000" dirty="0" smtClean="0"/>
              <a:t>When your POE falls below 50% of your 6-week stockpile numbers, </a:t>
            </a:r>
            <a:r>
              <a:rPr lang="en-US" sz="2000" dirty="0" smtClean="0"/>
              <a:t>reorder</a:t>
            </a:r>
            <a:endParaRPr lang="en-US" sz="2000" dirty="0" smtClean="0"/>
          </a:p>
          <a:p>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503" y="2439987"/>
            <a:ext cx="3289762" cy="3255963"/>
          </a:xfrm>
          <a:prstGeom prst="rect">
            <a:avLst/>
          </a:prstGeom>
        </p:spPr>
      </p:pic>
    </p:spTree>
    <p:extLst>
      <p:ext uri="{BB962C8B-B14F-4D97-AF65-F5344CB8AC3E}">
        <p14:creationId xmlns:p14="http://schemas.microsoft.com/office/powerpoint/2010/main" val="262107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 Calculate how much PPE your POE needs!</a:t>
            </a:r>
            <a:endParaRPr lang="en-US" dirty="0"/>
          </a:p>
        </p:txBody>
      </p:sp>
      <p:sp>
        <p:nvSpPr>
          <p:cNvPr id="3" name="Content Placeholder 2"/>
          <p:cNvSpPr>
            <a:spLocks noGrp="1"/>
          </p:cNvSpPr>
          <p:nvPr>
            <p:ph idx="1"/>
          </p:nvPr>
        </p:nvSpPr>
        <p:spPr>
          <a:xfrm>
            <a:off x="1154953" y="2617788"/>
            <a:ext cx="10232183" cy="3416300"/>
          </a:xfrm>
        </p:spPr>
        <p:txBody>
          <a:bodyPr/>
          <a:lstStyle/>
          <a:p>
            <a:r>
              <a:rPr lang="en-US" dirty="0" smtClean="0"/>
              <a:t>Using your job aid, think about your POE</a:t>
            </a:r>
          </a:p>
          <a:p>
            <a:r>
              <a:rPr lang="en-US" dirty="0" smtClean="0"/>
              <a:t>On average, how many illness responses per day (or week) does your POE have?</a:t>
            </a:r>
          </a:p>
          <a:p>
            <a:r>
              <a:rPr lang="en-US" dirty="0" smtClean="0"/>
              <a:t>How many [</a:t>
            </a:r>
            <a:r>
              <a:rPr lang="en-US" dirty="0" smtClean="0">
                <a:solidFill>
                  <a:srgbClr val="FF0000"/>
                </a:solidFill>
              </a:rPr>
              <a:t>POE health agency</a:t>
            </a:r>
            <a:r>
              <a:rPr lang="en-US" dirty="0" smtClean="0"/>
              <a:t>] staff respond per ill traveler?</a:t>
            </a:r>
          </a:p>
          <a:p>
            <a:r>
              <a:rPr lang="en-US" dirty="0" smtClean="0"/>
              <a:t>Then, using the job aid, calculate how much PPE you need</a:t>
            </a:r>
          </a:p>
          <a:p>
            <a:r>
              <a:rPr lang="en-US" dirty="0" smtClean="0"/>
              <a:t>Discuss with your group</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9844" y="4220597"/>
            <a:ext cx="2270896" cy="2228139"/>
          </a:xfrm>
          <a:prstGeom prst="rect">
            <a:avLst/>
          </a:prstGeom>
        </p:spPr>
      </p:pic>
    </p:spTree>
    <p:extLst>
      <p:ext uri="{BB962C8B-B14F-4D97-AF65-F5344CB8AC3E}">
        <p14:creationId xmlns:p14="http://schemas.microsoft.com/office/powerpoint/2010/main" val="9847838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1939</TotalTime>
  <Words>1573</Words>
  <Application>Microsoft Office PowerPoint</Application>
  <PresentationFormat>Widescreen</PresentationFormat>
  <Paragraphs>95</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 Boardroom</vt:lpstr>
      <vt:lpstr>Personal Protective Equipment (PPE) at POE: Stocking PPE</vt:lpstr>
      <vt:lpstr>Learning Objectives</vt:lpstr>
      <vt:lpstr>Step 1: Take an Inventory of your staff</vt:lpstr>
      <vt:lpstr>Step 2: Take an inventory of your POE</vt:lpstr>
      <vt:lpstr>Step 3: Calculate how much [POE health agency] routinely needs for 6 weeks</vt:lpstr>
      <vt:lpstr>Step 4: Keep an inventory of your PPE!</vt:lpstr>
      <vt:lpstr>Activity – Calculate how much PPE your POE needs!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133</cp:revision>
  <dcterms:created xsi:type="dcterms:W3CDTF">2018-05-15T08:59:29Z</dcterms:created>
  <dcterms:modified xsi:type="dcterms:W3CDTF">2019-04-03T15:57:06Z</dcterms:modified>
</cp:coreProperties>
</file>